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6" r:id="rId6"/>
    <p:sldId id="268" r:id="rId7"/>
    <p:sldId id="261" r:id="rId8"/>
    <p:sldId id="26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1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049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646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1445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7614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207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836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70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253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20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34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91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4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28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579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876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2F62B-DE98-4E9C-AC33-B36056585B82}" type="datetimeFigureOut">
              <a:rPr lang="pt-BR" smtClean="0"/>
              <a:t>20/02/2022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1B47D17-5984-4C38-823F-F159D6442D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48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E158E9-1D77-4D2B-86B6-124269469F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Tempo de internação pós-cirúrgica de pacientes com Escoliose Idiopática do Adolescente durante a pandemia do novo Coronavírus</a:t>
            </a: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2CC1A7-1629-4026-828D-0F635BAFEE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6766" y="4652625"/>
            <a:ext cx="9144000" cy="2071732"/>
          </a:xfrm>
        </p:spPr>
        <p:txBody>
          <a:bodyPr>
            <a:normAutofit/>
          </a:bodyPr>
          <a:lstStyle/>
          <a:p>
            <a:pPr algn="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 Pequeno Príncipe – Curitiba PR</a:t>
            </a:r>
          </a:p>
          <a:p>
            <a:pPr algn="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Eduarda Lima</a:t>
            </a:r>
          </a:p>
          <a:p>
            <a:pPr algn="r"/>
            <a:r>
              <a:rPr lang="pt-BR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Luis</a:t>
            </a:r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Eduardo Rocha</a:t>
            </a:r>
          </a:p>
          <a:p>
            <a:pPr algn="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Carlos Abreu</a:t>
            </a:r>
          </a:p>
          <a:p>
            <a:pPr algn="r"/>
            <a:r>
              <a:rPr lang="pt-B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Luiz Avila</a:t>
            </a:r>
          </a:p>
          <a:p>
            <a:pPr algn="r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467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C4A72-8B66-4A62-8A6E-84146E07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53E41D-D082-42E5-A30C-DE650B24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Escoliose idiopática do adolescente (EIA)</a:t>
            </a:r>
          </a:p>
          <a:p>
            <a:pPr lvl="1"/>
            <a:r>
              <a:rPr lang="pt-BR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Deformidade no plano coronal maior que 10 graus </a:t>
            </a:r>
          </a:p>
          <a:p>
            <a:pPr lvl="1"/>
            <a:r>
              <a:rPr lang="pt-BR" sz="2400" dirty="0">
                <a:latin typeface="Arial" panose="020B0604020202020204" pitchFamily="34" charset="0"/>
                <a:ea typeface="Arial" panose="020B0604020202020204" pitchFamily="34" charset="0"/>
              </a:rPr>
              <a:t>&gt;</a:t>
            </a:r>
            <a:r>
              <a:rPr lang="pt-BR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10 anos de idade</a:t>
            </a:r>
          </a:p>
          <a:p>
            <a:pPr marL="457200" lvl="1" indent="0">
              <a:buNone/>
            </a:pP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pt-BR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Incidência: 1 a 3% na população </a:t>
            </a:r>
            <a:endParaRPr lang="pt-BR" sz="2400" baseline="30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pt-BR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Deambulação precoce: menor tempo de internação, dor pós-operatória e complicações pós-cirúrgicas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115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C4A72-8B66-4A62-8A6E-84146E07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53E41D-D082-42E5-A30C-DE650B24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b="1" dirty="0">
                <a:latin typeface="Arial" panose="020B0604020202020204" pitchFamily="34" charset="0"/>
                <a:ea typeface="Arial" panose="020B0604020202020204" pitchFamily="34" charset="0"/>
              </a:rPr>
              <a:t>Objetivo geral</a:t>
            </a:r>
          </a:p>
          <a:p>
            <a:r>
              <a:rPr lang="pt-BR" sz="24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Avaliar o tempo de permanência de pacientes com Escoliose Idiopática do Adolescente submetidos a artrodese de coluna após o início da pandemia de Covid-19</a:t>
            </a:r>
          </a:p>
          <a:p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Objetivo específico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Comparar os resultados obtidos com paciente operados no mesmo período no ano anterior, antes da pandemia</a:t>
            </a:r>
          </a:p>
          <a:p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Resultado da implementação de n</a:t>
            </a:r>
            <a:r>
              <a:rPr lang="pt-B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ovo </a:t>
            </a:r>
            <a:r>
              <a:rPr lang="pt-BR" sz="240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protocolo de atendimento pós-operatório padronizado</a:t>
            </a:r>
            <a:endParaRPr lang="pt-BR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3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C4A72-8B66-4A62-8A6E-84146E07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53E41D-D082-42E5-A30C-DE650B24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Estudo retrospectivo, observacional e transversal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Pacientes com EIA operados</a:t>
            </a:r>
            <a:r>
              <a:rPr lang="pt-B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entre março a agosto de 2020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Implementação de n</a:t>
            </a:r>
            <a:r>
              <a:rPr lang="pt-BR" sz="24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ovo </a:t>
            </a:r>
            <a:r>
              <a:rPr lang="pt-BR" sz="240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protocolo de reabilitação pós-operatório</a:t>
            </a:r>
            <a:endParaRPr lang="pt-BR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9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C4A72-8B66-4A62-8A6E-84146E07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53E41D-D082-42E5-A30C-DE650B24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>
              <a:lnSpc>
                <a:spcPct val="100000"/>
              </a:lnSpc>
              <a:spcAft>
                <a:spcPts val="800"/>
              </a:spcAft>
            </a:pPr>
            <a:r>
              <a:rPr lang="pt-BR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Variáveis pesquisadas:</a:t>
            </a: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Idade do paciente (anos)</a:t>
            </a: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Tipo de curva </a:t>
            </a: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Extensão da artrodese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Período da realização da cirurgia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Pós-operatório em UTI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Tempo decorrido da cirurgia até deambular (horas)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Tempo de permanência no hospital (dias)</a:t>
            </a:r>
            <a:r>
              <a:rPr lang="pt-B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1314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EFC25DF9-F51A-4289-9E21-9BBE55576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dirty="0"/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9DB30250-9191-4276-97F2-BA2BB94E29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4608404"/>
              </p:ext>
            </p:extLst>
          </p:nvPr>
        </p:nvGraphicFramePr>
        <p:xfrm>
          <a:off x="514350" y="1755139"/>
          <a:ext cx="11260308" cy="342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4551">
                  <a:extLst>
                    <a:ext uri="{9D8B030D-6E8A-4147-A177-3AD203B41FA5}">
                      <a16:colId xmlns:a16="http://schemas.microsoft.com/office/drawing/2014/main" val="1937311221"/>
                    </a:ext>
                  </a:extLst>
                </a:gridCol>
                <a:gridCol w="2085603">
                  <a:extLst>
                    <a:ext uri="{9D8B030D-6E8A-4147-A177-3AD203B41FA5}">
                      <a16:colId xmlns:a16="http://schemas.microsoft.com/office/drawing/2014/main" val="2783701316"/>
                    </a:ext>
                  </a:extLst>
                </a:gridCol>
                <a:gridCol w="2815077">
                  <a:extLst>
                    <a:ext uri="{9D8B030D-6E8A-4147-A177-3AD203B41FA5}">
                      <a16:colId xmlns:a16="http://schemas.microsoft.com/office/drawing/2014/main" val="2025373575"/>
                    </a:ext>
                  </a:extLst>
                </a:gridCol>
                <a:gridCol w="2815077">
                  <a:extLst>
                    <a:ext uri="{9D8B030D-6E8A-4147-A177-3AD203B41FA5}">
                      <a16:colId xmlns:a16="http://schemas.microsoft.com/office/drawing/2014/main" val="3549373932"/>
                    </a:ext>
                  </a:extLst>
                </a:gridCol>
              </a:tblGrid>
              <a:tr h="454599">
                <a:tc>
                  <a:txBody>
                    <a:bodyPr/>
                    <a:lstStyle/>
                    <a:p>
                      <a:endParaRPr lang="pt-BR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P&lt;0.05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9319113"/>
                  </a:ext>
                </a:extLst>
              </a:tr>
              <a:tr h="804290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até Deambulação(média)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55,6h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41,5h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p=0,070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542201"/>
                  </a:ext>
                </a:extLst>
              </a:tr>
              <a:tr h="454599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Tempo de internação (média)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dias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dias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p=0,077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3328"/>
                  </a:ext>
                </a:extLst>
              </a:tr>
              <a:tr h="804290"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 pós-operatório 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4(21%)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 (43,8%)</a:t>
                      </a:r>
                    </a:p>
                    <a:p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711234"/>
                  </a:ext>
                </a:extLst>
              </a:tr>
              <a:tr h="454599"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UTI x tempo de internação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p=0,387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980150"/>
                  </a:ext>
                </a:extLst>
              </a:tr>
              <a:tr h="454599">
                <a:tc>
                  <a:txBody>
                    <a:bodyPr/>
                    <a:lstStyle/>
                    <a:p>
                      <a:r>
                        <a:rPr lang="pt-BR" sz="2000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UTI x deambulação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p=0,014</a:t>
                      </a:r>
                      <a:endParaRPr lang="pt-B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268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71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DC4A72-8B66-4A62-8A6E-84146E07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53E41D-D082-42E5-A30C-DE650B248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>
              <a:lnSpc>
                <a:spcPct val="150000"/>
              </a:lnSpc>
              <a:spcAft>
                <a:spcPts val="800"/>
              </a:spcAft>
            </a:pPr>
            <a:r>
              <a:rPr lang="pt-BR" sz="2400" dirty="0">
                <a:solidFill>
                  <a:srgbClr val="212121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Sendo assim, conclui-se que houve uma tendência a diminuição do período de internação hospitalar e redução do intervalo entre a cirurgia até a  deambulação, porém, não se mostrou estatisticamente significante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30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FA2E2F-CF95-4B0A-882D-0AFBAE2F8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9556E8-3174-4285-8778-57DBD94A8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8" name="Picture 4" descr="Curitiba Restaurant Week ajuda Hospital Pequeno Príncipe - Mesa Dividida -  Bem Paraná">
            <a:extLst>
              <a:ext uri="{FF2B5EF4-FFF2-40B4-BE49-F238E27FC236}">
                <a16:creationId xmlns:a16="http://schemas.microsoft.com/office/drawing/2014/main" id="{043323DB-0954-499B-9E6E-553BEFE367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676" y="2214489"/>
            <a:ext cx="5020081" cy="242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544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Exibir</Template>
  <TotalTime>100</TotalTime>
  <Words>284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Facetado</vt:lpstr>
      <vt:lpstr>Tempo de internação pós-cirúrgica de pacientes com Escoliose Idiopática do Adolescente durante a pandemia do novo Coronavírus</vt:lpstr>
      <vt:lpstr>Introdução </vt:lpstr>
      <vt:lpstr>Objetivos</vt:lpstr>
      <vt:lpstr>Método </vt:lpstr>
      <vt:lpstr>Método </vt:lpstr>
      <vt:lpstr>Resultados</vt:lpstr>
      <vt:lpstr>Conclusão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 de internação pós-cirúrgica de pacientes com Escoliose Idiopática do Adolescente durante a pandemia do novo Coronavírus</dc:title>
  <dc:creator>eduarda lima</dc:creator>
  <cp:lastModifiedBy>eduarda lima</cp:lastModifiedBy>
  <cp:revision>7</cp:revision>
  <dcterms:created xsi:type="dcterms:W3CDTF">2021-10-01T14:05:33Z</dcterms:created>
  <dcterms:modified xsi:type="dcterms:W3CDTF">2022-02-21T00:17:36Z</dcterms:modified>
</cp:coreProperties>
</file>